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48">
          <p15:clr>
            <a:srgbClr val="A4A3A4"/>
          </p15:clr>
        </p15:guide>
        <p15:guide id="2" orient="horz" pos="10368">
          <p15:clr>
            <a:srgbClr val="A4A3A4"/>
          </p15:clr>
        </p15:guide>
        <p15:guide id="3" pos="17012">
          <p15:clr>
            <a:srgbClr val="A4A3A4"/>
          </p15:clr>
        </p15:guide>
        <p15:guide id="4" pos="6187">
          <p15:clr>
            <a:srgbClr val="A4A3A4"/>
          </p15:clr>
        </p15:guide>
        <p15:guide id="5" pos="26362">
          <p15:clr>
            <a:srgbClr val="A4A3A4"/>
          </p15:clr>
        </p15:guide>
        <p15:guide id="6" pos="7743">
          <p15:clr>
            <a:srgbClr val="A4A3A4"/>
          </p15:clr>
        </p15:guide>
        <p15:guide id="7" pos="121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415"/>
    <p:restoredTop sz="94759"/>
  </p:normalViewPr>
  <p:slideViewPr>
    <p:cSldViewPr snapToGrid="0" snapToObjects="1">
      <p:cViewPr>
        <p:scale>
          <a:sx n="25" d="100"/>
          <a:sy n="25" d="100"/>
        </p:scale>
        <p:origin x="810" y="-306"/>
      </p:cViewPr>
      <p:guideLst>
        <p:guide orient="horz" pos="13248"/>
        <p:guide orient="horz" pos="10368"/>
        <p:guide pos="17012"/>
        <p:guide pos="6187"/>
        <p:guide pos="26362"/>
        <p:guide pos="7743"/>
        <p:guide pos="1217"/>
      </p:guideLst>
    </p:cSldViewPr>
  </p:slideViewPr>
  <p:notesTextViewPr>
    <p:cViewPr>
      <p:scale>
        <a:sx n="3" d="2"/>
        <a:sy n="3" d="2"/>
      </p:scale>
      <p:origin x="0" y="-1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Verdana Regular"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3DBBF67-3F34-7B4F-9D22-6C5AACED205D}" type="datetimeFigureOut">
              <a:rPr lang="en-US" smtClean="0">
                <a:latin typeface="Verdana Regular" charset="0"/>
              </a:rPr>
              <a:t>12/1/2020</a:t>
            </a:fld>
            <a:endParaRPr lang="en-US" dirty="0">
              <a:latin typeface="Verdana Regular"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Verdana Regular"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B4DB99-E856-3648-B51B-50059185FFD2}" type="slidenum">
              <a:rPr lang="en-US" smtClean="0">
                <a:latin typeface="Verdana Regular" charset="0"/>
              </a:rPr>
              <a:t>‹#›</a:t>
            </a:fld>
            <a:endParaRPr lang="en-US" dirty="0">
              <a:latin typeface="Verdana Regular" charset="0"/>
            </a:endParaRPr>
          </a:p>
        </p:txBody>
      </p:sp>
    </p:spTree>
    <p:extLst>
      <p:ext uri="{BB962C8B-B14F-4D97-AF65-F5344CB8AC3E}">
        <p14:creationId xmlns:p14="http://schemas.microsoft.com/office/powerpoint/2010/main" val="3737941256"/>
      </p:ext>
    </p:extLst>
  </p:cSld>
  <p:clrMap bg1="lt1" tx1="dk1" bg2="lt2" tx2="dk2" accent1="accent1" accent2="accent2" accent3="accent3" accent4="accent4" accent5="accent5" accent6="accent6" hlink="hlink" folHlink="folHlink"/>
</p:handoutMaster>
</file>

<file path=ppt/media/image2.png>
</file>

<file path=ppt/media/image3.jp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12/1/2020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292014" y="8919139"/>
            <a:ext cx="9430738" cy="10015074"/>
          </a:xfrm>
          <a:prstGeom prst="rect">
            <a:avLst/>
          </a:prstGeom>
        </p:spPr>
        <p:txBody>
          <a:bodyPr vert="horz"/>
          <a:lstStyle>
            <a:lvl1pPr>
              <a:defRPr>
                <a:latin typeface="Verdana"/>
                <a:cs typeface="Verdana"/>
              </a:defRPr>
            </a:lvl1pPr>
          </a:lstStyle>
          <a:p>
            <a:endParaRPr lang="en-US" dirty="0"/>
          </a:p>
        </p:txBody>
      </p:sp>
      <p:sp>
        <p:nvSpPr>
          <p:cNvPr id="6" name="Picture Placeholder 4"/>
          <p:cNvSpPr>
            <a:spLocks noGrp="1"/>
          </p:cNvSpPr>
          <p:nvPr>
            <p:ph type="pic" sz="quarter" idx="11"/>
          </p:nvPr>
        </p:nvSpPr>
        <p:spPr>
          <a:xfrm>
            <a:off x="22426612" y="8944674"/>
            <a:ext cx="19384187" cy="9993429"/>
          </a:xfrm>
          <a:prstGeom prst="rect">
            <a:avLst/>
          </a:prstGeom>
        </p:spPr>
        <p:txBody>
          <a:bodyPr vert="horz"/>
          <a:lstStyle>
            <a:lvl1pPr>
              <a:defRPr>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2" name="Rectangle 11"/>
          <p:cNvSpPr/>
          <p:nvPr userDrawn="1"/>
        </p:nvSpPr>
        <p:spPr>
          <a:xfrm>
            <a:off x="9906000" y="720448"/>
            <a:ext cx="33252441"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sp>
        <p:nvSpPr>
          <p:cNvPr id="13" name="Title 1"/>
          <p:cNvSpPr txBox="1">
            <a:spLocks/>
          </p:cNvSpPr>
          <p:nvPr userDrawn="1"/>
        </p:nvSpPr>
        <p:spPr>
          <a:xfrm>
            <a:off x="12280010" y="720448"/>
            <a:ext cx="30878431" cy="18287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endParaRPr lang="en-US" sz="5400" b="1" i="0" cap="none" spc="170" dirty="0">
              <a:latin typeface="Impact" charset="0"/>
            </a:endParaRPr>
          </a:p>
        </p:txBody>
      </p:sp>
      <p:sp>
        <p:nvSpPr>
          <p:cNvPr id="15" name="Rectangle 14"/>
          <p:cNvSpPr/>
          <p:nvPr userDrawn="1"/>
        </p:nvSpPr>
        <p:spPr>
          <a:xfrm>
            <a:off x="732759" y="720448"/>
            <a:ext cx="10353949"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2" userDrawn="1">
          <p15:clr>
            <a:srgbClr val="F26B43"/>
          </p15:clr>
        </p15:guide>
        <p15:guide id="2" pos="1382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https://www.linkedin.com/in/jonathan-s-raines/" TargetMode="External"/><Relationship Id="rId13" Type="http://schemas.openxmlformats.org/officeDocument/2006/relationships/hyperlink" Target="mailto:phillip.Wellheuser@gmail.com" TargetMode="External"/><Relationship Id="rId3" Type="http://schemas.openxmlformats.org/officeDocument/2006/relationships/image" Target="../media/image3.jpg"/><Relationship Id="rId7" Type="http://schemas.openxmlformats.org/officeDocument/2006/relationships/hyperlink" Target="mailto:jonathan.s.raines@gmail.com" TargetMode="External"/><Relationship Id="rId12" Type="http://schemas.openxmlformats.org/officeDocument/2006/relationships/hyperlink" Target="https://www.linkedin.com/in/thomas-sugimoto/" TargetMode="External"/><Relationship Id="rId17" Type="http://schemas.openxmlformats.org/officeDocument/2006/relationships/image" Target="../media/image7.jpg"/><Relationship Id="rId2" Type="http://schemas.openxmlformats.org/officeDocument/2006/relationships/image" Target="../media/image2.png"/><Relationship Id="rId16" Type="http://schemas.openxmlformats.org/officeDocument/2006/relationships/hyperlink" Target="https://www.phillipwellheuser.com/" TargetMode="Externa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hyperlink" Target="mailto:sugimotothomas@gmail.com" TargetMode="External"/><Relationship Id="rId5" Type="http://schemas.openxmlformats.org/officeDocument/2006/relationships/hyperlink" Target="https://github.com/jonathan-raines/cs467-card-game-simulator" TargetMode="External"/><Relationship Id="rId15" Type="http://schemas.openxmlformats.org/officeDocument/2006/relationships/hyperlink" Target="https://github.com/wellheup" TargetMode="External"/><Relationship Id="rId10" Type="http://schemas.openxmlformats.org/officeDocument/2006/relationships/image" Target="../media/image6.jpg"/><Relationship Id="rId4" Type="http://schemas.openxmlformats.org/officeDocument/2006/relationships/image" Target="../media/image4.png"/><Relationship Id="rId9" Type="http://schemas.openxmlformats.org/officeDocument/2006/relationships/hyperlink" Target="https://github.com/jonathan-raines" TargetMode="External"/><Relationship Id="rId14" Type="http://schemas.openxmlformats.org/officeDocument/2006/relationships/hyperlink" Target="https://www.linkedin.com/in/phillipwellheus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Placeholder 28">
            <a:extLst>
              <a:ext uri="{FF2B5EF4-FFF2-40B4-BE49-F238E27FC236}">
                <a16:creationId xmlns:a16="http://schemas.microsoft.com/office/drawing/2014/main" id="{A1C3818C-E68A-4AB1-8D94-9524CB0DC827}"/>
              </a:ext>
            </a:extLst>
          </p:cNvPr>
          <p:cNvPicPr>
            <a:picLocks noGrp="1" noChangeAspect="1"/>
          </p:cNvPicPr>
          <p:nvPr>
            <p:ph type="pic" sz="quarter" idx="10"/>
          </p:nvPr>
        </p:nvPicPr>
        <p:blipFill rotWithShape="1">
          <a:blip r:embed="rId2"/>
          <a:srcRect t="-1114" r="248"/>
          <a:stretch/>
        </p:blipFill>
        <p:spPr>
          <a:xfrm>
            <a:off x="12305029" y="9503997"/>
            <a:ext cx="13864531" cy="7253096"/>
          </a:xfrm>
        </p:spPr>
      </p:pic>
      <p:pic>
        <p:nvPicPr>
          <p:cNvPr id="7" name="Picture 6">
            <a:extLst>
              <a:ext uri="{FF2B5EF4-FFF2-40B4-BE49-F238E27FC236}">
                <a16:creationId xmlns:a16="http://schemas.microsoft.com/office/drawing/2014/main" id="{C833817B-B4B1-4646-9CE5-1627602DE220}"/>
              </a:ext>
            </a:extLst>
          </p:cNvPr>
          <p:cNvPicPr>
            <a:picLocks noChangeAspect="1"/>
          </p:cNvPicPr>
          <p:nvPr/>
        </p:nvPicPr>
        <p:blipFill>
          <a:blip r:embed="rId3"/>
          <a:stretch>
            <a:fillRect/>
          </a:stretch>
        </p:blipFill>
        <p:spPr>
          <a:xfrm>
            <a:off x="1926995" y="13549260"/>
            <a:ext cx="2799089" cy="3794321"/>
          </a:xfrm>
          <a:prstGeom prst="rect">
            <a:avLst/>
          </a:prstGeom>
        </p:spPr>
      </p:pic>
      <p:pic>
        <p:nvPicPr>
          <p:cNvPr id="19" name="Picture Placeholder 16">
            <a:extLst>
              <a:ext uri="{FF2B5EF4-FFF2-40B4-BE49-F238E27FC236}">
                <a16:creationId xmlns:a16="http://schemas.microsoft.com/office/drawing/2014/main" id="{AE0E710D-0FDA-4B52-BE34-1CA868A8FBED}"/>
              </a:ext>
            </a:extLst>
          </p:cNvPr>
          <p:cNvPicPr>
            <a:picLocks noChangeAspect="1"/>
          </p:cNvPicPr>
          <p:nvPr/>
        </p:nvPicPr>
        <p:blipFill rotWithShape="1">
          <a:blip r:embed="rId4"/>
          <a:srcRect l="629" r="258"/>
          <a:stretch/>
        </p:blipFill>
        <p:spPr>
          <a:xfrm>
            <a:off x="23442816" y="21468304"/>
            <a:ext cx="18392253" cy="10015538"/>
          </a:xfrm>
          <a:prstGeom prst="rect">
            <a:avLst/>
          </a:prstGeom>
        </p:spPr>
      </p:pic>
      <p:sp>
        <p:nvSpPr>
          <p:cNvPr id="4" name="Subtitle 2"/>
          <p:cNvSpPr txBox="1">
            <a:spLocks/>
          </p:cNvSpPr>
          <p:nvPr/>
        </p:nvSpPr>
        <p:spPr>
          <a:xfrm>
            <a:off x="12292012" y="5503233"/>
            <a:ext cx="29556076" cy="3800745"/>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In a time of pandemic, unrest, and isolation, perhaps a game of cards with friends can provide relief and entertainment. Card Game Simulator creates a simple interface for browser-based online </a:t>
            </a:r>
            <a:r>
              <a:rPr lang="en-US">
                <a:latin typeface="Georgia" charset="0"/>
                <a:ea typeface="Georgia" charset="0"/>
                <a:cs typeface="Georgia" charset="0"/>
              </a:rPr>
              <a:t>card games.</a:t>
            </a:r>
            <a:endParaRPr lang="en-US" dirty="0">
              <a:latin typeface="Georgia" charset="0"/>
              <a:ea typeface="Georgia" charset="0"/>
              <a:cs typeface="Georgia" charset="0"/>
            </a:endParaRPr>
          </a:p>
        </p:txBody>
      </p:sp>
      <p:sp>
        <p:nvSpPr>
          <p:cNvPr id="5" name="Text Placeholder 16"/>
          <p:cNvSpPr txBox="1">
            <a:spLocks/>
          </p:cNvSpPr>
          <p:nvPr/>
        </p:nvSpPr>
        <p:spPr>
          <a:xfrm>
            <a:off x="12278996" y="16957112"/>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Design</a:t>
            </a:r>
          </a:p>
        </p:txBody>
      </p:sp>
      <p:sp>
        <p:nvSpPr>
          <p:cNvPr id="6" name="Text Placeholder 18"/>
          <p:cNvSpPr txBox="1">
            <a:spLocks/>
          </p:cNvSpPr>
          <p:nvPr/>
        </p:nvSpPr>
        <p:spPr>
          <a:xfrm>
            <a:off x="12305029" y="17916492"/>
            <a:ext cx="13864531" cy="2581541"/>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The basic design for our application hosts a single central server which creates a child branch serving each game room which is created. This child maintains an array of the connected 8 player sockets to the main server and services them in turn maintaining the authoritative game state which is pushed to each of the client players in periodic updates to keep all players in sync updating the game state based on information sent from the players. </a:t>
            </a:r>
          </a:p>
        </p:txBody>
      </p:sp>
      <p:sp>
        <p:nvSpPr>
          <p:cNvPr id="9" name="Text Placeholder 18"/>
          <p:cNvSpPr txBox="1">
            <a:spLocks/>
          </p:cNvSpPr>
          <p:nvPr/>
        </p:nvSpPr>
        <p:spPr>
          <a:xfrm>
            <a:off x="1931988" y="6258905"/>
            <a:ext cx="8103881" cy="553106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Provide a free, browser-based digitally networked simulation of playing traditional card games with friends in a time where sharing the same physical table is neither safe nor responsible</a:t>
            </a:r>
          </a:p>
          <a:p>
            <a:pPr>
              <a:spcAft>
                <a:spcPts val="2600"/>
              </a:spcAft>
            </a:pPr>
            <a:r>
              <a:rPr lang="en-US" dirty="0">
                <a:solidFill>
                  <a:schemeClr val="bg1"/>
                </a:solidFill>
                <a:latin typeface="Verdana" charset="0"/>
                <a:ea typeface="Verdana" charset="0"/>
                <a:cs typeface="Verdana" charset="0"/>
              </a:rPr>
              <a:t>Allow each player the following: A hand to store their personal cards in, a means of communication, name tags, a means of sharing game rooms to invite new players, the ability to manipulate cards on the table as would be needed for a real-life card game</a:t>
            </a:r>
          </a:p>
        </p:txBody>
      </p:sp>
      <p:sp>
        <p:nvSpPr>
          <p:cNvPr id="10" name="Title 1"/>
          <p:cNvSpPr txBox="1">
            <a:spLocks/>
          </p:cNvSpPr>
          <p:nvPr/>
        </p:nvSpPr>
        <p:spPr>
          <a:xfrm>
            <a:off x="12292013" y="3463917"/>
            <a:ext cx="19813587"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Card Game Simulator</a:t>
            </a:r>
          </a:p>
        </p:txBody>
      </p:sp>
      <p:sp>
        <p:nvSpPr>
          <p:cNvPr id="11" name="Text Placeholder 16"/>
          <p:cNvSpPr txBox="1">
            <a:spLocks/>
          </p:cNvSpPr>
          <p:nvPr/>
        </p:nvSpPr>
        <p:spPr>
          <a:xfrm>
            <a:off x="1964266" y="5340107"/>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Intention</a:t>
            </a:r>
          </a:p>
        </p:txBody>
      </p:sp>
      <p:sp>
        <p:nvSpPr>
          <p:cNvPr id="14" name="Text Placeholder 16">
            <a:extLst>
              <a:ext uri="{FF2B5EF4-FFF2-40B4-BE49-F238E27FC236}">
                <a16:creationId xmlns:a16="http://schemas.microsoft.com/office/drawing/2014/main" id="{B6AC6CBD-727A-48DD-96EC-989C0E4E3F8C}"/>
              </a:ext>
            </a:extLst>
          </p:cNvPr>
          <p:cNvSpPr txBox="1">
            <a:spLocks/>
          </p:cNvSpPr>
          <p:nvPr/>
        </p:nvSpPr>
        <p:spPr>
          <a:xfrm>
            <a:off x="12278996" y="21468304"/>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Results</a:t>
            </a:r>
          </a:p>
        </p:txBody>
      </p:sp>
      <p:sp>
        <p:nvSpPr>
          <p:cNvPr id="15" name="Text Placeholder 18">
            <a:extLst>
              <a:ext uri="{FF2B5EF4-FFF2-40B4-BE49-F238E27FC236}">
                <a16:creationId xmlns:a16="http://schemas.microsoft.com/office/drawing/2014/main" id="{80A9FE6D-53A5-4484-9C36-1213FDD3C0C6}"/>
              </a:ext>
            </a:extLst>
          </p:cNvPr>
          <p:cNvSpPr txBox="1">
            <a:spLocks/>
          </p:cNvSpPr>
          <p:nvPr/>
        </p:nvSpPr>
        <p:spPr>
          <a:xfrm>
            <a:off x="12265979" y="22427684"/>
            <a:ext cx="10414750" cy="794198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An operational version of our application is available to the public online now with game rooms of 8 players using a standard traditional card deck without Joker cards available. Players can, join games via an open lobby, draw cards, stack cards, place cards in their hands as well as each others, shuffle cards, flip cards over, zoom in and out, pan the camera, change their nicknames, and chat with one another via text. </a:t>
            </a:r>
          </a:p>
          <a:p>
            <a:pPr>
              <a:spcAft>
                <a:spcPts val="2600"/>
              </a:spcAft>
            </a:pPr>
            <a:r>
              <a:rPr lang="en-US" dirty="0">
                <a:latin typeface="Verdana" charset="0"/>
                <a:ea typeface="Verdana" charset="0"/>
                <a:cs typeface="Verdana" charset="0"/>
              </a:rPr>
              <a:t>Our final product is available at: https://card-game-simulator.herokuapp.com/</a:t>
            </a:r>
          </a:p>
          <a:p>
            <a:pPr>
              <a:spcAft>
                <a:spcPts val="2600"/>
              </a:spcAft>
            </a:pPr>
            <a:r>
              <a:rPr lang="en-US" dirty="0">
                <a:latin typeface="Verdana" charset="0"/>
                <a:ea typeface="Verdana" charset="0"/>
                <a:cs typeface="Verdana" charset="0"/>
              </a:rPr>
              <a:t>Our codebase up to the point of submission can be found here: https://github.com/jonathan-raines/cs467-card-game-simulator</a:t>
            </a:r>
          </a:p>
          <a:p>
            <a:pPr>
              <a:spcAft>
                <a:spcPts val="2600"/>
              </a:spcAft>
            </a:pPr>
            <a:r>
              <a:rPr lang="en-US" dirty="0">
                <a:latin typeface="Verdana" charset="0"/>
                <a:ea typeface="Verdana" charset="0"/>
                <a:cs typeface="Verdana" charset="0"/>
              </a:rPr>
              <a:t>Moving forward, we will be moving our repository to this location: </a:t>
            </a:r>
            <a:r>
              <a:rPr lang="en-US" dirty="0">
                <a:highlight>
                  <a:srgbClr val="FFFF00"/>
                </a:highlight>
                <a:latin typeface="Verdana" charset="0"/>
                <a:ea typeface="Verdana" charset="0"/>
                <a:cs typeface="Verdana" charset="0"/>
                <a:hlinkClick r:id="rId5"/>
              </a:rPr>
              <a:t>https://github.com/jonathan-raines/cs467-card-game-simulator</a:t>
            </a:r>
            <a:r>
              <a:rPr lang="en-US" dirty="0">
                <a:highlight>
                  <a:srgbClr val="FFFF00"/>
                </a:highlight>
                <a:latin typeface="Verdana" charset="0"/>
                <a:ea typeface="Verdana" charset="0"/>
                <a:cs typeface="Verdana" charset="0"/>
              </a:rPr>
              <a:t> UPDATE THIS WITH NEW REPO</a:t>
            </a:r>
          </a:p>
        </p:txBody>
      </p:sp>
      <p:pic>
        <p:nvPicPr>
          <p:cNvPr id="22" name="Picture Placeholder 16">
            <a:extLst>
              <a:ext uri="{FF2B5EF4-FFF2-40B4-BE49-F238E27FC236}">
                <a16:creationId xmlns:a16="http://schemas.microsoft.com/office/drawing/2014/main" id="{C61FB9A0-7B44-4FF8-98DA-A480D7A9323C}"/>
              </a:ext>
            </a:extLst>
          </p:cNvPr>
          <p:cNvPicPr>
            <a:picLocks noChangeAspect="1"/>
          </p:cNvPicPr>
          <p:nvPr/>
        </p:nvPicPr>
        <p:blipFill>
          <a:blip r:embed="rId6"/>
          <a:srcRect t="3747" b="3747"/>
          <a:stretch/>
        </p:blipFill>
        <p:spPr>
          <a:xfrm>
            <a:off x="27078148" y="9503996"/>
            <a:ext cx="14756921" cy="7253095"/>
          </a:xfrm>
          <a:prstGeom prst="rect">
            <a:avLst/>
          </a:prstGeom>
        </p:spPr>
      </p:pic>
      <p:sp>
        <p:nvSpPr>
          <p:cNvPr id="23" name="Text Placeholder 16">
            <a:extLst>
              <a:ext uri="{FF2B5EF4-FFF2-40B4-BE49-F238E27FC236}">
                <a16:creationId xmlns:a16="http://schemas.microsoft.com/office/drawing/2014/main" id="{C94C37DF-DF9A-4DE7-8851-6860CC818DD5}"/>
              </a:ext>
            </a:extLst>
          </p:cNvPr>
          <p:cNvSpPr txBox="1">
            <a:spLocks/>
          </p:cNvSpPr>
          <p:nvPr/>
        </p:nvSpPr>
        <p:spPr>
          <a:xfrm>
            <a:off x="27065132" y="16960963"/>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Code</a:t>
            </a:r>
          </a:p>
        </p:txBody>
      </p:sp>
      <p:sp>
        <p:nvSpPr>
          <p:cNvPr id="24" name="Text Placeholder 18">
            <a:extLst>
              <a:ext uri="{FF2B5EF4-FFF2-40B4-BE49-F238E27FC236}">
                <a16:creationId xmlns:a16="http://schemas.microsoft.com/office/drawing/2014/main" id="{373BA3B5-F01E-470F-ADCC-C525920E266F}"/>
              </a:ext>
            </a:extLst>
          </p:cNvPr>
          <p:cNvSpPr txBox="1">
            <a:spLocks/>
          </p:cNvSpPr>
          <p:nvPr/>
        </p:nvSpPr>
        <p:spPr>
          <a:xfrm>
            <a:off x="27078148" y="17829632"/>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Our code base has been formed and refactored as needed for organizational purposes using comments frequently for ease of use and separating sections of code based on similar purposes when necessary. We made a point of trying to always use new functions as often as possible when adding new features for easier integration into the main branch of our repository. We also always attempted to use the most legible options available when writing code in order to ease understanding of features for our teammates. </a:t>
            </a:r>
          </a:p>
        </p:txBody>
      </p:sp>
      <p:sp>
        <p:nvSpPr>
          <p:cNvPr id="16" name="Text Placeholder 18">
            <a:extLst>
              <a:ext uri="{FF2B5EF4-FFF2-40B4-BE49-F238E27FC236}">
                <a16:creationId xmlns:a16="http://schemas.microsoft.com/office/drawing/2014/main" id="{C4F31776-5E6B-44A5-B9AF-9B2C81FB27A4}"/>
              </a:ext>
            </a:extLst>
          </p:cNvPr>
          <p:cNvSpPr txBox="1">
            <a:spLocks/>
          </p:cNvSpPr>
          <p:nvPr/>
        </p:nvSpPr>
        <p:spPr>
          <a:xfrm>
            <a:off x="5138055" y="13544129"/>
            <a:ext cx="5518030" cy="3633110"/>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Psychology</a:t>
            </a:r>
          </a:p>
          <a:p>
            <a:pPr marL="0" indent="0">
              <a:spcAft>
                <a:spcPts val="1200"/>
              </a:spcAft>
              <a:buNone/>
            </a:pPr>
            <a:r>
              <a:rPr lang="en-US" b="0" i="0" u="none" strike="noStrike" dirty="0">
                <a:effectLst/>
                <a:latin typeface="Verdana" panose="020B0604030504040204" pitchFamily="34" charset="0"/>
                <a:ea typeface="Verdana" panose="020B0604030504040204" pitchFamily="34" charset="0"/>
                <a:hlinkClick r:id="rId7"/>
              </a:rPr>
              <a:t>jonathan.s.raines@gmail.com</a:t>
            </a:r>
            <a:endParaRPr lang="en-US" b="0" i="0" u="none" strike="noStrike" dirty="0">
              <a:effectLst/>
              <a:latin typeface="Verdana" panose="020B0604030504040204" pitchFamily="34" charset="0"/>
              <a:ea typeface="Verdana" panose="020B0604030504040204" pitchFamily="34" charset="0"/>
            </a:endParaRPr>
          </a:p>
          <a:p>
            <a:pPr marL="0" indent="0">
              <a:spcAft>
                <a:spcPts val="1200"/>
              </a:spcAft>
              <a:buNone/>
            </a:pPr>
            <a:r>
              <a:rPr lang="en-US" b="0" i="0" u="none" strike="noStrike" dirty="0">
                <a:effectLst/>
                <a:latin typeface="Verdana" panose="020B0604030504040204" pitchFamily="34" charset="0"/>
                <a:ea typeface="Verdana" panose="020B0604030504040204" pitchFamily="34" charset="0"/>
                <a:hlinkClick r:id="rId8"/>
              </a:rPr>
              <a:t>https://www.linkedin.com/in/jonathan-s-raines/</a:t>
            </a:r>
            <a:r>
              <a:rPr lang="en-US" b="0" i="0" u="none" strike="noStrike" dirty="0">
                <a:effectLst/>
                <a:latin typeface="Verdana" panose="020B0604030504040204" pitchFamily="34" charset="0"/>
                <a:ea typeface="Verdana" panose="020B0604030504040204" pitchFamily="34" charset="0"/>
              </a:rPr>
              <a:t> </a:t>
            </a:r>
          </a:p>
          <a:p>
            <a:pPr marL="0" indent="0">
              <a:spcAft>
                <a:spcPts val="1200"/>
              </a:spcAft>
              <a:buNone/>
            </a:pPr>
            <a:r>
              <a:rPr lang="en-US" b="0" i="0" u="sng" dirty="0">
                <a:effectLst/>
                <a:latin typeface="Verdana" panose="020B0604030504040204" pitchFamily="34" charset="0"/>
                <a:ea typeface="Verdana" panose="020B0604030504040204" pitchFamily="34" charset="0"/>
                <a:hlinkClick r:id="rId9"/>
              </a:rPr>
              <a:t>https://github.com/jonathan-raines</a:t>
            </a:r>
            <a:r>
              <a:rPr lang="en-US" b="0" i="0" u="sng" dirty="0">
                <a:effectLst/>
                <a:latin typeface="Verdana" panose="020B0604030504040204" pitchFamily="34" charset="0"/>
                <a:ea typeface="Verdana" panose="020B0604030504040204" pitchFamily="34" charset="0"/>
              </a:rPr>
              <a:t> </a:t>
            </a:r>
            <a:endParaRPr lang="en-US" dirty="0">
              <a:solidFill>
                <a:schemeClr val="bg1"/>
              </a:solidFill>
              <a:latin typeface="Verdana" panose="020B0604030504040204" pitchFamily="34" charset="0"/>
              <a:ea typeface="Verdana" panose="020B0604030504040204" pitchFamily="34" charset="0"/>
              <a:cs typeface="Verdana" charset="0"/>
            </a:endParaRPr>
          </a:p>
        </p:txBody>
      </p:sp>
      <p:sp>
        <p:nvSpPr>
          <p:cNvPr id="18" name="Text Placeholder 16">
            <a:extLst>
              <a:ext uri="{FF2B5EF4-FFF2-40B4-BE49-F238E27FC236}">
                <a16:creationId xmlns:a16="http://schemas.microsoft.com/office/drawing/2014/main" id="{0FCFB6EB-F786-4118-92F6-472AF1D633A8}"/>
              </a:ext>
            </a:extLst>
          </p:cNvPr>
          <p:cNvSpPr txBox="1">
            <a:spLocks/>
          </p:cNvSpPr>
          <p:nvPr/>
        </p:nvSpPr>
        <p:spPr>
          <a:xfrm>
            <a:off x="2002366" y="12043972"/>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Team </a:t>
            </a:r>
          </a:p>
        </p:txBody>
      </p:sp>
      <p:pic>
        <p:nvPicPr>
          <p:cNvPr id="3" name="Picture 2">
            <a:extLst>
              <a:ext uri="{FF2B5EF4-FFF2-40B4-BE49-F238E27FC236}">
                <a16:creationId xmlns:a16="http://schemas.microsoft.com/office/drawing/2014/main" id="{0C90883C-B36C-4320-8AF0-14FDCE4ED3F3}"/>
              </a:ext>
            </a:extLst>
          </p:cNvPr>
          <p:cNvPicPr>
            <a:picLocks noChangeAspect="1"/>
          </p:cNvPicPr>
          <p:nvPr/>
        </p:nvPicPr>
        <p:blipFill>
          <a:blip r:embed="rId10"/>
          <a:stretch>
            <a:fillRect/>
          </a:stretch>
        </p:blipFill>
        <p:spPr>
          <a:xfrm>
            <a:off x="1931988" y="18583253"/>
            <a:ext cx="2967372" cy="3789926"/>
          </a:xfrm>
          <a:prstGeom prst="rect">
            <a:avLst/>
          </a:prstGeom>
        </p:spPr>
      </p:pic>
      <p:sp>
        <p:nvSpPr>
          <p:cNvPr id="20" name="Text Placeholder 18">
            <a:extLst>
              <a:ext uri="{FF2B5EF4-FFF2-40B4-BE49-F238E27FC236}">
                <a16:creationId xmlns:a16="http://schemas.microsoft.com/office/drawing/2014/main" id="{8EA3678C-4681-4961-9DCA-6057EA0AE38D}"/>
              </a:ext>
            </a:extLst>
          </p:cNvPr>
          <p:cNvSpPr txBox="1">
            <a:spLocks/>
          </p:cNvSpPr>
          <p:nvPr/>
        </p:nvSpPr>
        <p:spPr>
          <a:xfrm>
            <a:off x="5138056" y="18583253"/>
            <a:ext cx="5518029" cy="262321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Physics</a:t>
            </a:r>
          </a:p>
          <a:p>
            <a:pPr marL="0" indent="0">
              <a:spcAft>
                <a:spcPts val="1200"/>
              </a:spcAft>
              <a:buNone/>
            </a:pPr>
            <a:r>
              <a:rPr lang="en-US" dirty="0">
                <a:solidFill>
                  <a:schemeClr val="bg1"/>
                </a:solidFill>
                <a:latin typeface="Verdana" panose="020B0604030504040204" pitchFamily="34" charset="0"/>
                <a:ea typeface="Verdana" panose="020B0604030504040204" pitchFamily="34" charset="0"/>
                <a:cs typeface="Verdana" charset="0"/>
                <a:hlinkClick r:id="rId11"/>
              </a:rPr>
              <a:t>sugimotothomas@gmail.com</a:t>
            </a:r>
            <a:r>
              <a:rPr lang="en-US" dirty="0">
                <a:solidFill>
                  <a:schemeClr val="bg1"/>
                </a:solidFill>
                <a:latin typeface="Verdana" panose="020B0604030504040204" pitchFamily="34" charset="0"/>
                <a:ea typeface="Verdana" panose="020B0604030504040204" pitchFamily="34" charset="0"/>
                <a:cs typeface="Verdana" charset="0"/>
              </a:rPr>
              <a:t> </a:t>
            </a:r>
          </a:p>
          <a:p>
            <a:pPr marL="0" indent="0">
              <a:spcAft>
                <a:spcPts val="1200"/>
              </a:spcAft>
              <a:buNone/>
            </a:pPr>
            <a:r>
              <a:rPr lang="en-US" b="0" i="0" u="none" strike="noStrike" dirty="0">
                <a:effectLst/>
                <a:latin typeface="Verdana" panose="020B0604030504040204" pitchFamily="34" charset="0"/>
                <a:ea typeface="Verdana" panose="020B0604030504040204" pitchFamily="34" charset="0"/>
                <a:hlinkClick r:id="rId12"/>
              </a:rPr>
              <a:t>https://www.linkedin.com/in/thomas-sugimoto/</a:t>
            </a:r>
            <a:r>
              <a:rPr lang="en-US" b="0" i="0" u="none" strike="noStrike" dirty="0">
                <a:effectLst/>
                <a:latin typeface="Verdana" panose="020B0604030504040204" pitchFamily="34" charset="0"/>
                <a:ea typeface="Verdana" panose="020B0604030504040204" pitchFamily="34" charset="0"/>
              </a:rPr>
              <a:t> </a:t>
            </a:r>
            <a:endParaRPr lang="en-US" dirty="0">
              <a:solidFill>
                <a:schemeClr val="bg1"/>
              </a:solidFill>
              <a:latin typeface="Verdana" panose="020B0604030504040204" pitchFamily="34" charset="0"/>
              <a:ea typeface="Verdana" panose="020B0604030504040204" pitchFamily="34" charset="0"/>
              <a:cs typeface="Verdana" charset="0"/>
            </a:endParaRPr>
          </a:p>
        </p:txBody>
      </p:sp>
      <p:sp>
        <p:nvSpPr>
          <p:cNvPr id="21" name="Text Placeholder 18">
            <a:extLst>
              <a:ext uri="{FF2B5EF4-FFF2-40B4-BE49-F238E27FC236}">
                <a16:creationId xmlns:a16="http://schemas.microsoft.com/office/drawing/2014/main" id="{FEB4976B-914D-406C-B7C8-1091893ECF66}"/>
              </a:ext>
            </a:extLst>
          </p:cNvPr>
          <p:cNvSpPr txBox="1">
            <a:spLocks/>
          </p:cNvSpPr>
          <p:nvPr/>
        </p:nvSpPr>
        <p:spPr>
          <a:xfrm>
            <a:off x="5138057" y="23471463"/>
            <a:ext cx="5518029" cy="4376904"/>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1200"/>
              </a:spcAft>
              <a:buNone/>
            </a:pPr>
            <a:r>
              <a:rPr lang="en-US" dirty="0">
                <a:solidFill>
                  <a:schemeClr val="bg1"/>
                </a:solidFill>
                <a:latin typeface="Verdana" charset="0"/>
                <a:ea typeface="Verdana" charset="0"/>
                <a:cs typeface="Verdana" charset="0"/>
              </a:rPr>
              <a:t>BS in Computer Science</a:t>
            </a:r>
          </a:p>
          <a:p>
            <a:pPr marL="0" indent="0">
              <a:spcAft>
                <a:spcPts val="1200"/>
              </a:spcAft>
              <a:buNone/>
            </a:pPr>
            <a:r>
              <a:rPr lang="en-US" dirty="0">
                <a:solidFill>
                  <a:schemeClr val="bg1"/>
                </a:solidFill>
                <a:latin typeface="Verdana" charset="0"/>
                <a:ea typeface="Verdana" charset="0"/>
                <a:cs typeface="Verdana" charset="0"/>
              </a:rPr>
              <a:t>BS in Video Game Design</a:t>
            </a:r>
          </a:p>
          <a:p>
            <a:pPr marL="0" indent="0">
              <a:spcAft>
                <a:spcPts val="1200"/>
              </a:spcAft>
              <a:buNone/>
            </a:pPr>
            <a:r>
              <a:rPr lang="en-US" dirty="0">
                <a:solidFill>
                  <a:schemeClr val="bg1"/>
                </a:solidFill>
                <a:latin typeface="Verdana" charset="0"/>
                <a:ea typeface="Verdana" charset="0"/>
                <a:cs typeface="Verdana" charset="0"/>
                <a:hlinkClick r:id="rId13"/>
              </a:rPr>
              <a:t>phillip.Wellheuser@gmail.com</a:t>
            </a:r>
            <a:r>
              <a:rPr lang="en-US" dirty="0">
                <a:solidFill>
                  <a:schemeClr val="bg1"/>
                </a:solidFill>
                <a:latin typeface="Verdana" charset="0"/>
                <a:ea typeface="Verdana" charset="0"/>
                <a:cs typeface="Verdana" charset="0"/>
              </a:rPr>
              <a:t> </a:t>
            </a:r>
          </a:p>
          <a:p>
            <a:pPr marL="0" indent="0">
              <a:spcAft>
                <a:spcPts val="1200"/>
              </a:spcAft>
              <a:buNone/>
            </a:pPr>
            <a:r>
              <a:rPr lang="en-US" dirty="0">
                <a:solidFill>
                  <a:schemeClr val="bg1"/>
                </a:solidFill>
                <a:latin typeface="Verdana" charset="0"/>
                <a:ea typeface="Verdana" charset="0"/>
                <a:cs typeface="Verdana" charset="0"/>
                <a:hlinkClick r:id="rId14"/>
              </a:rPr>
              <a:t>https://www.linkedin.com/in/phillipwellheuser</a:t>
            </a:r>
            <a:r>
              <a:rPr lang="en-US" dirty="0">
                <a:solidFill>
                  <a:schemeClr val="bg1"/>
                </a:solidFill>
                <a:latin typeface="Verdana" charset="0"/>
                <a:ea typeface="Verdana" charset="0"/>
                <a:cs typeface="Verdana" charset="0"/>
              </a:rPr>
              <a:t> </a:t>
            </a:r>
          </a:p>
          <a:p>
            <a:pPr marL="0" indent="0">
              <a:spcAft>
                <a:spcPts val="1200"/>
              </a:spcAft>
              <a:buNone/>
            </a:pPr>
            <a:r>
              <a:rPr lang="en-US" dirty="0">
                <a:solidFill>
                  <a:schemeClr val="bg1"/>
                </a:solidFill>
                <a:latin typeface="Verdana" charset="0"/>
                <a:ea typeface="Verdana" charset="0"/>
                <a:cs typeface="Verdana" charset="0"/>
                <a:hlinkClick r:id="rId15"/>
              </a:rPr>
              <a:t>https://github.com/wellheup</a:t>
            </a:r>
            <a:r>
              <a:rPr lang="en-US" dirty="0">
                <a:solidFill>
                  <a:schemeClr val="bg1"/>
                </a:solidFill>
                <a:latin typeface="Verdana" charset="0"/>
                <a:ea typeface="Verdana" charset="0"/>
                <a:cs typeface="Verdana" charset="0"/>
              </a:rPr>
              <a:t> </a:t>
            </a:r>
          </a:p>
          <a:p>
            <a:pPr marL="0" indent="0">
              <a:spcAft>
                <a:spcPts val="1200"/>
              </a:spcAft>
              <a:buNone/>
            </a:pPr>
            <a:r>
              <a:rPr lang="en-US" dirty="0">
                <a:solidFill>
                  <a:schemeClr val="bg1"/>
                </a:solidFill>
                <a:latin typeface="Verdana" charset="0"/>
                <a:ea typeface="Verdana" charset="0"/>
                <a:cs typeface="Verdana" charset="0"/>
                <a:hlinkClick r:id="rId16"/>
              </a:rPr>
              <a:t>https://www.phillipwellheuser.com/</a:t>
            </a:r>
            <a:r>
              <a:rPr lang="en-US" dirty="0">
                <a:solidFill>
                  <a:schemeClr val="bg1"/>
                </a:solidFill>
                <a:latin typeface="Verdana" charset="0"/>
                <a:ea typeface="Verdana" charset="0"/>
                <a:cs typeface="Verdana" charset="0"/>
              </a:rPr>
              <a:t> </a:t>
            </a:r>
          </a:p>
        </p:txBody>
      </p:sp>
      <p:pic>
        <p:nvPicPr>
          <p:cNvPr id="8" name="Picture 7">
            <a:extLst>
              <a:ext uri="{FF2B5EF4-FFF2-40B4-BE49-F238E27FC236}">
                <a16:creationId xmlns:a16="http://schemas.microsoft.com/office/drawing/2014/main" id="{EEB6B92B-3C96-4F5D-B0C1-8F9EC36748A4}"/>
              </a:ext>
            </a:extLst>
          </p:cNvPr>
          <p:cNvPicPr>
            <a:picLocks noChangeAspect="1"/>
          </p:cNvPicPr>
          <p:nvPr/>
        </p:nvPicPr>
        <p:blipFill>
          <a:blip r:embed="rId17"/>
          <a:stretch>
            <a:fillRect/>
          </a:stretch>
        </p:blipFill>
        <p:spPr>
          <a:xfrm>
            <a:off x="1931988" y="23471463"/>
            <a:ext cx="2850661" cy="3800882"/>
          </a:xfrm>
          <a:prstGeom prst="rect">
            <a:avLst/>
          </a:prstGeom>
        </p:spPr>
      </p:pic>
      <p:sp>
        <p:nvSpPr>
          <p:cNvPr id="26" name="Text Placeholder 18">
            <a:extLst>
              <a:ext uri="{FF2B5EF4-FFF2-40B4-BE49-F238E27FC236}">
                <a16:creationId xmlns:a16="http://schemas.microsoft.com/office/drawing/2014/main" id="{B1BE12A5-3FB9-4D0A-BFBF-28B7F233E76C}"/>
              </a:ext>
            </a:extLst>
          </p:cNvPr>
          <p:cNvSpPr txBox="1">
            <a:spLocks/>
          </p:cNvSpPr>
          <p:nvPr/>
        </p:nvSpPr>
        <p:spPr>
          <a:xfrm>
            <a:off x="1931988" y="2288514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Phillip Wellheuser</a:t>
            </a:r>
          </a:p>
        </p:txBody>
      </p:sp>
      <p:sp>
        <p:nvSpPr>
          <p:cNvPr id="28" name="Text Placeholder 18">
            <a:extLst>
              <a:ext uri="{FF2B5EF4-FFF2-40B4-BE49-F238E27FC236}">
                <a16:creationId xmlns:a16="http://schemas.microsoft.com/office/drawing/2014/main" id="{F4547C98-A1AE-41CB-BAE0-842A41D9DC0C}"/>
              </a:ext>
            </a:extLst>
          </p:cNvPr>
          <p:cNvSpPr txBox="1">
            <a:spLocks/>
          </p:cNvSpPr>
          <p:nvPr/>
        </p:nvSpPr>
        <p:spPr>
          <a:xfrm>
            <a:off x="1926995" y="17996939"/>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Thomas Sugimoto</a:t>
            </a:r>
          </a:p>
        </p:txBody>
      </p:sp>
      <p:sp>
        <p:nvSpPr>
          <p:cNvPr id="30" name="Text Placeholder 18">
            <a:extLst>
              <a:ext uri="{FF2B5EF4-FFF2-40B4-BE49-F238E27FC236}">
                <a16:creationId xmlns:a16="http://schemas.microsoft.com/office/drawing/2014/main" id="{0310366D-6D0C-4473-801E-E61D9FD9939E}"/>
              </a:ext>
            </a:extLst>
          </p:cNvPr>
          <p:cNvSpPr txBox="1">
            <a:spLocks/>
          </p:cNvSpPr>
          <p:nvPr/>
        </p:nvSpPr>
        <p:spPr>
          <a:xfrm>
            <a:off x="1924748" y="12960670"/>
            <a:ext cx="5518029" cy="401457"/>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Jonathan Raines </a:t>
            </a:r>
          </a:p>
        </p:txBody>
      </p:sp>
    </p:spTree>
    <p:extLst>
      <p:ext uri="{BB962C8B-B14F-4D97-AF65-F5344CB8AC3E}">
        <p14:creationId xmlns:p14="http://schemas.microsoft.com/office/powerpoint/2010/main" val="3083098748"/>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597</TotalTime>
  <Words>547</Words>
  <Application>Microsoft Office PowerPoint</Application>
  <PresentationFormat>Custom</PresentationFormat>
  <Paragraphs>33</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Phillip Wellheuser</cp:lastModifiedBy>
  <cp:revision>65</cp:revision>
  <dcterms:created xsi:type="dcterms:W3CDTF">2017-04-19T21:01:26Z</dcterms:created>
  <dcterms:modified xsi:type="dcterms:W3CDTF">2020-12-01T21:19:42Z</dcterms:modified>
</cp:coreProperties>
</file>

<file path=docProps/thumbnail.jpeg>
</file>